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7"/>
  </p:notesMasterIdLst>
  <p:sldIdLst>
    <p:sldId id="261"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05" autoAdjust="0"/>
  </p:normalViewPr>
  <p:slideViewPr>
    <p:cSldViewPr>
      <p:cViewPr varScale="1">
        <p:scale>
          <a:sx n="56" d="100"/>
          <a:sy n="56" d="100"/>
        </p:scale>
        <p:origin x="172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63AC10-5854-49FA-9EB3-2A39120115B7}" type="datetimeFigureOut">
              <a:rPr lang="en-GB" smtClean="0"/>
              <a:t>04/12/2018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1AAC0C-DF54-4FD9-AEBF-1B6F7C5B3640}" type="slidenum">
              <a:rPr lang="en-GB" smtClean="0"/>
              <a:t>‹#›</a:t>
            </a:fld>
            <a:endParaRPr lang="en-GB"/>
          </a:p>
        </p:txBody>
      </p:sp>
    </p:spTree>
    <p:extLst>
      <p:ext uri="{BB962C8B-B14F-4D97-AF65-F5344CB8AC3E}">
        <p14:creationId xmlns:p14="http://schemas.microsoft.com/office/powerpoint/2010/main" val="1665837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a:t>
            </a:r>
            <a:r>
              <a:rPr lang="en-US" baseline="0" dirty="0"/>
              <a:t> 14 of the text is about retailing in marketing and among the key ideas highlighted and explained in this chapter include the importance of retailing and the types of retailers and retail operations. The importance of retailing include creation of jobs; for instance, it is estimated that the retail sector supports about 42 million jobs. The types of retailers and the retail operations include chain store, independent and franchise for the ownership arrangement operations, clothing for level of service, Stapes and GameStop for product assortment, and lastly, online stores like amazon for price retail operations. </a:t>
            </a:r>
            <a:endParaRPr lang="en-GB" dirty="0"/>
          </a:p>
        </p:txBody>
      </p:sp>
      <p:sp>
        <p:nvSpPr>
          <p:cNvPr id="4" name="Slide Number Placeholder 3"/>
          <p:cNvSpPr>
            <a:spLocks noGrp="1"/>
          </p:cNvSpPr>
          <p:nvPr>
            <p:ph type="sldNum" sz="quarter" idx="10"/>
          </p:nvPr>
        </p:nvSpPr>
        <p:spPr/>
        <p:txBody>
          <a:bodyPr/>
          <a:lstStyle/>
          <a:p>
            <a:fld id="{F91AAC0C-DF54-4FD9-AEBF-1B6F7C5B3640}" type="slidenum">
              <a:rPr lang="en-GB" smtClean="0"/>
              <a:t>2</a:t>
            </a:fld>
            <a:endParaRPr lang="en-GB"/>
          </a:p>
        </p:txBody>
      </p:sp>
    </p:spTree>
    <p:extLst>
      <p:ext uri="{BB962C8B-B14F-4D97-AF65-F5344CB8AC3E}">
        <p14:creationId xmlns:p14="http://schemas.microsoft.com/office/powerpoint/2010/main" val="125201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sub-chapter explains the different types of in-store retailers that are there in the market. The different types of the stores have been mentioned and briefly explained as shown in this slide. For instance, the Department stores provides customers with wide range of products and specialty goods with each department acting as a separate business.  </a:t>
            </a:r>
            <a:endParaRPr lang="en-GB" dirty="0"/>
          </a:p>
        </p:txBody>
      </p:sp>
      <p:sp>
        <p:nvSpPr>
          <p:cNvPr id="4" name="Slide Number Placeholder 3"/>
          <p:cNvSpPr>
            <a:spLocks noGrp="1"/>
          </p:cNvSpPr>
          <p:nvPr>
            <p:ph type="sldNum" sz="quarter" idx="10"/>
          </p:nvPr>
        </p:nvSpPr>
        <p:spPr/>
        <p:txBody>
          <a:bodyPr/>
          <a:lstStyle/>
          <a:p>
            <a:fld id="{F91AAC0C-DF54-4FD9-AEBF-1B6F7C5B3640}" type="slidenum">
              <a:rPr lang="en-GB" smtClean="0"/>
              <a:t>3</a:t>
            </a:fld>
            <a:endParaRPr lang="en-GB"/>
          </a:p>
        </p:txBody>
      </p:sp>
    </p:spTree>
    <p:extLst>
      <p:ext uri="{BB962C8B-B14F-4D97-AF65-F5344CB8AC3E}">
        <p14:creationId xmlns:p14="http://schemas.microsoft.com/office/powerpoint/2010/main" val="3442856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chapter is about marketing communication and the importance of communication in marketing. Some of the key issues highlighted and discussed in relation to this topic include the role of promotional strategies in marketing mix. The chapter explains that the primary role of using promotional strategies in business is to convince the target customers that the product or service offered has a competitive advantage. Also, the chapter has also discussed the concept of marketing communication discussed under the three sub-topics; interpersonal communication, mass communication, and communication process. </a:t>
            </a:r>
            <a:endParaRPr lang="en-GB" dirty="0"/>
          </a:p>
        </p:txBody>
      </p:sp>
      <p:sp>
        <p:nvSpPr>
          <p:cNvPr id="4" name="Slide Number Placeholder 3"/>
          <p:cNvSpPr>
            <a:spLocks noGrp="1"/>
          </p:cNvSpPr>
          <p:nvPr>
            <p:ph type="sldNum" sz="quarter" idx="10"/>
          </p:nvPr>
        </p:nvSpPr>
        <p:spPr/>
        <p:txBody>
          <a:bodyPr/>
          <a:lstStyle/>
          <a:p>
            <a:fld id="{F91AAC0C-DF54-4FD9-AEBF-1B6F7C5B3640}" type="slidenum">
              <a:rPr lang="en-GB" smtClean="0"/>
              <a:t>4</a:t>
            </a:fld>
            <a:endParaRPr lang="en-GB"/>
          </a:p>
        </p:txBody>
      </p:sp>
    </p:spTree>
    <p:extLst>
      <p:ext uri="{BB962C8B-B14F-4D97-AF65-F5344CB8AC3E}">
        <p14:creationId xmlns:p14="http://schemas.microsoft.com/office/powerpoint/2010/main" val="235868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a:t>
            </a:r>
            <a:r>
              <a:rPr lang="en-US" baseline="0" dirty="0"/>
              <a:t> sub-chapter various concepts have been highlighted and explained. For instance, the goals of promotion in marketing includes persuading, which stimulates a purchase, informing which stimulates interest in the product, reminding, which seeks to help keep the brand name in the mind of buyers, and connecting, which seeks to enhance business-customer relationships. However, the above goals are achieved through advertising and public-relations. One of the risk factors identified in the chapter associated with promotional mix is whether the push and pull strategies would apply. </a:t>
            </a:r>
            <a:endParaRPr lang="en-GB" dirty="0"/>
          </a:p>
        </p:txBody>
      </p:sp>
      <p:sp>
        <p:nvSpPr>
          <p:cNvPr id="4" name="Slide Number Placeholder 3"/>
          <p:cNvSpPr>
            <a:spLocks noGrp="1"/>
          </p:cNvSpPr>
          <p:nvPr>
            <p:ph type="sldNum" sz="quarter" idx="10"/>
          </p:nvPr>
        </p:nvSpPr>
        <p:spPr/>
        <p:txBody>
          <a:bodyPr/>
          <a:lstStyle/>
          <a:p>
            <a:fld id="{F91AAC0C-DF54-4FD9-AEBF-1B6F7C5B3640}" type="slidenum">
              <a:rPr lang="en-GB" smtClean="0"/>
              <a:t>5</a:t>
            </a:fld>
            <a:endParaRPr lang="en-GB"/>
          </a:p>
        </p:txBody>
      </p:sp>
    </p:spTree>
    <p:extLst>
      <p:ext uri="{BB962C8B-B14F-4D97-AF65-F5344CB8AC3E}">
        <p14:creationId xmlns:p14="http://schemas.microsoft.com/office/powerpoint/2010/main" val="2562933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3066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186876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962090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26396E-D8EB-4BDD-9901-A5B4309C5661}"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395095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26396E-D8EB-4BDD-9901-A5B4309C5661}" type="datetimeFigureOut">
              <a:rPr lang="en-GB" smtClean="0"/>
              <a:t>04/12/2018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289080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26396E-D8EB-4BDD-9901-A5B4309C5661}" type="datetimeFigureOut">
              <a:rPr lang="en-GB" smtClean="0"/>
              <a:t>04/12/2018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67361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6396E-D8EB-4BDD-9901-A5B4309C5661}" type="datetimeFigureOut">
              <a:rPr lang="en-GB" smtClean="0"/>
              <a:t>04/12/2018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3631253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726396E-D8EB-4BDD-9901-A5B4309C5661}"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2127295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726396E-D8EB-4BDD-9901-A5B4309C5661}"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29735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926503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67758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4197458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63337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1627602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883270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396E-D8EB-4BDD-9901-A5B4309C5661}"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3AD430-D6A9-4A58-92EE-13B1D06B2D98}" type="slidenum">
              <a:rPr lang="en-GB" smtClean="0"/>
              <a:t>‹#›</a:t>
            </a:fld>
            <a:endParaRPr lang="en-GB"/>
          </a:p>
        </p:txBody>
      </p:sp>
    </p:spTree>
    <p:extLst>
      <p:ext uri="{BB962C8B-B14F-4D97-AF65-F5344CB8AC3E}">
        <p14:creationId xmlns:p14="http://schemas.microsoft.com/office/powerpoint/2010/main" val="189316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26396E-D8EB-4BDD-9901-A5B4309C5661}" type="datetimeFigureOut">
              <a:rPr lang="en-GB" smtClean="0"/>
              <a:t>04/12/2018</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A3AD430-D6A9-4A58-92EE-13B1D06B2D98}" type="slidenum">
              <a:rPr lang="en-GB" smtClean="0"/>
              <a:t>‹#›</a:t>
            </a:fld>
            <a:endParaRPr lang="en-GB"/>
          </a:p>
        </p:txBody>
      </p:sp>
    </p:spTree>
    <p:extLst>
      <p:ext uri="{BB962C8B-B14F-4D97-AF65-F5344CB8AC3E}">
        <p14:creationId xmlns:p14="http://schemas.microsoft.com/office/powerpoint/2010/main" val="112092668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371600"/>
            <a:ext cx="6705600" cy="762000"/>
          </a:xfrm>
        </p:spPr>
        <p:txBody>
          <a:bodyPr>
            <a:normAutofit fontScale="90000"/>
          </a:bodyPr>
          <a:lstStyle/>
          <a:p>
            <a:r>
              <a:rPr lang="en-US" dirty="0"/>
              <a:t>SUMMARY OF CHAPTERS 14 AND 15</a:t>
            </a:r>
            <a:endParaRPr lang="en-GB" dirty="0"/>
          </a:p>
        </p:txBody>
      </p:sp>
      <p:sp>
        <p:nvSpPr>
          <p:cNvPr id="2" name="Content Placeholder 1"/>
          <p:cNvSpPr>
            <a:spLocks noGrp="1"/>
          </p:cNvSpPr>
          <p:nvPr>
            <p:ph idx="1"/>
          </p:nvPr>
        </p:nvSpPr>
        <p:spPr>
          <a:xfrm>
            <a:off x="688258" y="2514600"/>
            <a:ext cx="6705600" cy="1676400"/>
          </a:xfrm>
        </p:spPr>
        <p:txBody>
          <a:bodyPr/>
          <a:lstStyle/>
          <a:p>
            <a:pPr marL="0" indent="0" algn="ctr">
              <a:buNone/>
            </a:pPr>
            <a:r>
              <a:rPr lang="en-US" dirty="0"/>
              <a:t>Student’s Name </a:t>
            </a:r>
          </a:p>
          <a:p>
            <a:pPr marL="0" indent="0" algn="ctr">
              <a:buNone/>
            </a:pPr>
            <a:r>
              <a:rPr lang="en-US" dirty="0"/>
              <a:t>Institutional Affiliations </a:t>
            </a:r>
            <a:endParaRPr lang="en-GB" dirty="0"/>
          </a:p>
        </p:txBody>
      </p:sp>
    </p:spTree>
    <p:extLst>
      <p:ext uri="{BB962C8B-B14F-4D97-AF65-F5344CB8AC3E}">
        <p14:creationId xmlns:p14="http://schemas.microsoft.com/office/powerpoint/2010/main" val="2414635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ctr"/>
            <a:r>
              <a:rPr lang="en-US" dirty="0"/>
              <a:t>Summary of Chapter 14</a:t>
            </a:r>
            <a:endParaRPr lang="en-GB" dirty="0"/>
          </a:p>
        </p:txBody>
      </p:sp>
      <p:sp>
        <p:nvSpPr>
          <p:cNvPr id="3" name="Content Placeholder 2"/>
          <p:cNvSpPr>
            <a:spLocks noGrp="1"/>
          </p:cNvSpPr>
          <p:nvPr>
            <p:ph idx="1"/>
          </p:nvPr>
        </p:nvSpPr>
        <p:spPr>
          <a:xfrm>
            <a:off x="533400" y="762000"/>
            <a:ext cx="7010400" cy="4495800"/>
          </a:xfrm>
        </p:spPr>
        <p:txBody>
          <a:bodyPr>
            <a:normAutofit/>
          </a:bodyPr>
          <a:lstStyle/>
          <a:p>
            <a:pPr marL="0" indent="0">
              <a:buNone/>
            </a:pPr>
            <a:r>
              <a:rPr lang="en-US" dirty="0"/>
              <a:t>Importance of Retailing: </a:t>
            </a:r>
          </a:p>
          <a:p>
            <a:pPr marL="0" indent="0">
              <a:buNone/>
            </a:pPr>
            <a:r>
              <a:rPr lang="en-US" dirty="0"/>
              <a:t>1. Creates jobs</a:t>
            </a:r>
          </a:p>
          <a:p>
            <a:pPr marL="0" indent="0">
              <a:buNone/>
            </a:pPr>
            <a:r>
              <a:rPr lang="en-US" dirty="0"/>
              <a:t>2. Expands government’s revenue base</a:t>
            </a:r>
          </a:p>
          <a:p>
            <a:pPr marL="0" indent="0">
              <a:buNone/>
            </a:pPr>
            <a:r>
              <a:rPr lang="en-US" dirty="0"/>
              <a:t>Types of Retailers and Retail Operations </a:t>
            </a:r>
          </a:p>
          <a:p>
            <a:pPr marL="514350" indent="-514350">
              <a:buAutoNum type="arabicPeriod"/>
            </a:pPr>
            <a:r>
              <a:rPr lang="en-US" dirty="0"/>
              <a:t>Ownership arrangement; for instance, chain store, independent retailer and franchise </a:t>
            </a:r>
          </a:p>
          <a:p>
            <a:pPr marL="0" indent="0">
              <a:buNone/>
            </a:pPr>
            <a:r>
              <a:rPr lang="en-US" dirty="0"/>
              <a:t>2. Level of service; for instance, clothing stores</a:t>
            </a:r>
          </a:p>
          <a:p>
            <a:pPr marL="0" indent="0">
              <a:buNone/>
            </a:pPr>
            <a:r>
              <a:rPr lang="en-US" dirty="0"/>
              <a:t>3. Product assortment; for instance, Stapes, Best Buy and GameStop stores </a:t>
            </a:r>
          </a:p>
          <a:p>
            <a:pPr marL="0" indent="0">
              <a:buNone/>
            </a:pPr>
            <a:r>
              <a:rPr lang="en-US" dirty="0"/>
              <a:t>4. Price: for instance, the online stores such as amazon </a:t>
            </a:r>
          </a:p>
          <a:p>
            <a:pPr marL="0" indent="0">
              <a:buNone/>
            </a:pPr>
            <a:endParaRPr lang="en-US" dirty="0"/>
          </a:p>
        </p:txBody>
      </p:sp>
    </p:spTree>
    <p:extLst>
      <p:ext uri="{BB962C8B-B14F-4D97-AF65-F5344CB8AC3E}">
        <p14:creationId xmlns:p14="http://schemas.microsoft.com/office/powerpoint/2010/main" val="382267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7927"/>
            <a:ext cx="6858000" cy="755073"/>
          </a:xfrm>
        </p:spPr>
        <p:txBody>
          <a:bodyPr>
            <a:normAutofit/>
          </a:bodyPr>
          <a:lstStyle/>
          <a:p>
            <a:pPr algn="ctr"/>
            <a:r>
              <a:rPr lang="en-US" dirty="0"/>
              <a:t>Continuation of Chapter 14</a:t>
            </a:r>
            <a:endParaRPr lang="en-GB" dirty="0"/>
          </a:p>
        </p:txBody>
      </p:sp>
      <p:sp>
        <p:nvSpPr>
          <p:cNvPr id="3" name="Content Placeholder 2"/>
          <p:cNvSpPr>
            <a:spLocks noGrp="1"/>
          </p:cNvSpPr>
          <p:nvPr>
            <p:ph idx="1"/>
          </p:nvPr>
        </p:nvSpPr>
        <p:spPr>
          <a:xfrm>
            <a:off x="609600" y="1143000"/>
            <a:ext cx="7162800" cy="4800600"/>
          </a:xfrm>
        </p:spPr>
        <p:txBody>
          <a:bodyPr>
            <a:normAutofit/>
          </a:bodyPr>
          <a:lstStyle/>
          <a:p>
            <a:r>
              <a:rPr lang="en-US" b="1" dirty="0"/>
              <a:t>Types of In-Store Retailers </a:t>
            </a:r>
          </a:p>
          <a:p>
            <a:pPr marL="0" indent="0">
              <a:buNone/>
            </a:pPr>
            <a:r>
              <a:rPr lang="en-US" dirty="0"/>
              <a:t>Traditionally, retailers fall under the product assort, types of and price levels.</a:t>
            </a:r>
            <a:r>
              <a:rPr lang="en-GB" dirty="0"/>
              <a:t> For instance:</a:t>
            </a:r>
          </a:p>
          <a:p>
            <a:pPr marL="514350" indent="-514350">
              <a:buAutoNum type="arabicPeriod"/>
            </a:pPr>
            <a:r>
              <a:rPr lang="en-US" dirty="0"/>
              <a:t>Department stores: Wide range of products </a:t>
            </a:r>
          </a:p>
          <a:p>
            <a:pPr marL="0" indent="0">
              <a:buNone/>
            </a:pPr>
            <a:r>
              <a:rPr lang="en-US" dirty="0"/>
              <a:t>2. Specialty stores: Deeper but narrow merchandise </a:t>
            </a:r>
          </a:p>
          <a:p>
            <a:pPr marL="0" indent="0">
              <a:buNone/>
            </a:pPr>
            <a:r>
              <a:rPr lang="en-US" dirty="0"/>
              <a:t>3. Supermarkets: Provides self-service </a:t>
            </a:r>
          </a:p>
          <a:p>
            <a:pPr marL="0" indent="0">
              <a:buNone/>
            </a:pPr>
            <a:r>
              <a:rPr lang="en-US" dirty="0"/>
              <a:t>4. Drug stores: Provides pharmacy-related services </a:t>
            </a:r>
          </a:p>
          <a:p>
            <a:pPr marL="0" indent="0">
              <a:buNone/>
            </a:pPr>
            <a:r>
              <a:rPr lang="en-US" dirty="0"/>
              <a:t>4. Convenience stores: Carries high-turn over. </a:t>
            </a:r>
          </a:p>
          <a:p>
            <a:pPr marL="0" indent="0">
              <a:buNone/>
            </a:pPr>
            <a:r>
              <a:rPr lang="en-US" dirty="0"/>
              <a:t>5. Supercenters: Extends the full line concept </a:t>
            </a:r>
          </a:p>
          <a:p>
            <a:pPr marL="0" indent="0">
              <a:buNone/>
            </a:pPr>
            <a:r>
              <a:rPr lang="en-US" dirty="0"/>
              <a:t>6. Discount stores: Competes on low prices </a:t>
            </a:r>
          </a:p>
        </p:txBody>
      </p:sp>
    </p:spTree>
    <p:extLst>
      <p:ext uri="{BB962C8B-B14F-4D97-AF65-F5344CB8AC3E}">
        <p14:creationId xmlns:p14="http://schemas.microsoft.com/office/powerpoint/2010/main" val="5104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9100"/>
            <a:ext cx="8077200" cy="838200"/>
          </a:xfrm>
        </p:spPr>
        <p:txBody>
          <a:bodyPr/>
          <a:lstStyle/>
          <a:p>
            <a:pPr algn="ctr"/>
            <a:r>
              <a:rPr lang="en-US" dirty="0"/>
              <a:t>Summary of Chapter 15</a:t>
            </a:r>
            <a:endParaRPr lang="en-GB" dirty="0"/>
          </a:p>
        </p:txBody>
      </p:sp>
      <p:sp>
        <p:nvSpPr>
          <p:cNvPr id="3" name="Content Placeholder 2"/>
          <p:cNvSpPr>
            <a:spLocks noGrp="1"/>
          </p:cNvSpPr>
          <p:nvPr>
            <p:ph idx="1"/>
          </p:nvPr>
        </p:nvSpPr>
        <p:spPr>
          <a:xfrm>
            <a:off x="381000" y="1524000"/>
            <a:ext cx="7391400" cy="5181600"/>
          </a:xfrm>
        </p:spPr>
        <p:txBody>
          <a:bodyPr/>
          <a:lstStyle/>
          <a:p>
            <a:pPr marL="0" indent="0">
              <a:buNone/>
            </a:pPr>
            <a:r>
              <a:rPr lang="en-US" b="1" dirty="0"/>
              <a:t>Role of promotion in marketing mix</a:t>
            </a:r>
          </a:p>
          <a:p>
            <a:pPr marL="514350" indent="-514350">
              <a:buAutoNum type="arabicPeriod"/>
            </a:pPr>
            <a:r>
              <a:rPr lang="en-US" dirty="0"/>
              <a:t>Convince customers about the competitiveness of the goods offered </a:t>
            </a:r>
          </a:p>
          <a:p>
            <a:pPr marL="0" indent="0">
              <a:buNone/>
            </a:pPr>
            <a:r>
              <a:rPr lang="en-US" b="1" dirty="0"/>
              <a:t>Marketing communication </a:t>
            </a:r>
          </a:p>
          <a:p>
            <a:pPr marL="514350" indent="-514350">
              <a:buAutoNum type="arabicPeriod"/>
            </a:pPr>
            <a:r>
              <a:rPr lang="en-US" dirty="0"/>
              <a:t>Interpersonal communication: Direct or face-to-face communication </a:t>
            </a:r>
          </a:p>
          <a:p>
            <a:pPr marL="0" indent="0">
              <a:buNone/>
            </a:pPr>
            <a:r>
              <a:rPr lang="en-US" dirty="0"/>
              <a:t>2. Mass communication: Communicating ideas to a large audience </a:t>
            </a:r>
          </a:p>
          <a:p>
            <a:pPr marL="0" indent="0">
              <a:buNone/>
            </a:pPr>
            <a:r>
              <a:rPr lang="en-US" dirty="0"/>
              <a:t>3. Communication process; sender, encoding, channel, decoding, receiver, and feedback </a:t>
            </a:r>
            <a:endParaRPr lang="en-GB" dirty="0"/>
          </a:p>
        </p:txBody>
      </p:sp>
    </p:spTree>
    <p:extLst>
      <p:ext uri="{BB962C8B-B14F-4D97-AF65-F5344CB8AC3E}">
        <p14:creationId xmlns:p14="http://schemas.microsoft.com/office/powerpoint/2010/main" val="2726424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6781800" cy="838200"/>
          </a:xfrm>
        </p:spPr>
        <p:txBody>
          <a:bodyPr/>
          <a:lstStyle/>
          <a:p>
            <a:pPr algn="ctr"/>
            <a:r>
              <a:rPr lang="en-US" dirty="0"/>
              <a:t>Continuation of Chapter 15</a:t>
            </a:r>
            <a:endParaRPr lang="en-GB" dirty="0"/>
          </a:p>
        </p:txBody>
      </p:sp>
      <p:sp>
        <p:nvSpPr>
          <p:cNvPr id="3" name="Content Placeholder 2"/>
          <p:cNvSpPr>
            <a:spLocks noGrp="1"/>
          </p:cNvSpPr>
          <p:nvPr>
            <p:ph idx="1"/>
          </p:nvPr>
        </p:nvSpPr>
        <p:spPr>
          <a:xfrm>
            <a:off x="685800" y="1295400"/>
            <a:ext cx="7010400" cy="4572000"/>
          </a:xfrm>
        </p:spPr>
        <p:txBody>
          <a:bodyPr/>
          <a:lstStyle/>
          <a:p>
            <a:r>
              <a:rPr lang="en-US" b="1" dirty="0"/>
              <a:t>Goals of Promotion </a:t>
            </a:r>
          </a:p>
          <a:p>
            <a:pPr marL="0" indent="0">
              <a:buNone/>
            </a:pPr>
            <a:r>
              <a:rPr lang="en-US" dirty="0"/>
              <a:t>1. Persuading </a:t>
            </a:r>
          </a:p>
          <a:p>
            <a:pPr marL="0" indent="0">
              <a:buNone/>
            </a:pPr>
            <a:r>
              <a:rPr lang="en-US" dirty="0"/>
              <a:t>2. Informing </a:t>
            </a:r>
          </a:p>
          <a:p>
            <a:pPr marL="0" indent="0">
              <a:buNone/>
            </a:pPr>
            <a:r>
              <a:rPr lang="en-US" dirty="0"/>
              <a:t>3. Reminding </a:t>
            </a:r>
          </a:p>
          <a:p>
            <a:pPr marL="0" indent="0">
              <a:buNone/>
            </a:pPr>
            <a:r>
              <a:rPr lang="en-US" dirty="0"/>
              <a:t>4. Connecting </a:t>
            </a:r>
          </a:p>
          <a:p>
            <a:r>
              <a:rPr lang="en-US" b="1" dirty="0"/>
              <a:t>Promotional Mix </a:t>
            </a:r>
          </a:p>
          <a:p>
            <a:pPr marL="0" indent="0">
              <a:buNone/>
            </a:pPr>
            <a:r>
              <a:rPr lang="en-US" dirty="0"/>
              <a:t>1. Advertising</a:t>
            </a:r>
          </a:p>
          <a:p>
            <a:pPr marL="0" indent="0">
              <a:buNone/>
            </a:pPr>
            <a:r>
              <a:rPr lang="en-US" dirty="0"/>
              <a:t>2. Public relations </a:t>
            </a:r>
          </a:p>
          <a:p>
            <a:pPr marL="457200" indent="-457200"/>
            <a:r>
              <a:rPr lang="en-US" b="1" dirty="0"/>
              <a:t>Risk Factor </a:t>
            </a:r>
          </a:p>
          <a:p>
            <a:pPr marL="0" indent="0">
              <a:buNone/>
            </a:pPr>
            <a:r>
              <a:rPr lang="en-US" dirty="0"/>
              <a:t>Push and pull strategies </a:t>
            </a:r>
            <a:endParaRPr lang="en-GB" dirty="0"/>
          </a:p>
        </p:txBody>
      </p:sp>
    </p:spTree>
    <p:extLst>
      <p:ext uri="{BB962C8B-B14F-4D97-AF65-F5344CB8AC3E}">
        <p14:creationId xmlns:p14="http://schemas.microsoft.com/office/powerpoint/2010/main" val="20557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56</TotalTime>
  <Words>620</Words>
  <Application>Microsoft Office PowerPoint</Application>
  <PresentationFormat>On-screen Show (4:3)</PresentationFormat>
  <Paragraphs>48</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Trebuchet MS</vt:lpstr>
      <vt:lpstr>Wingdings 3</vt:lpstr>
      <vt:lpstr>Facet</vt:lpstr>
      <vt:lpstr>SUMMARY OF CHAPTERS 14 AND 15</vt:lpstr>
      <vt:lpstr>Summary of Chapter 14</vt:lpstr>
      <vt:lpstr>Continuation of Chapter 14</vt:lpstr>
      <vt:lpstr>Summary of Chapter 15</vt:lpstr>
      <vt:lpstr>Continuation of Chapter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Chapter 15</dc:title>
  <dc:creator>Hp</dc:creator>
  <cp:lastModifiedBy>Antony Ouma</cp:lastModifiedBy>
  <cp:revision>8</cp:revision>
  <dcterms:created xsi:type="dcterms:W3CDTF">2018-12-04T06:25:23Z</dcterms:created>
  <dcterms:modified xsi:type="dcterms:W3CDTF">2018-12-04T07:37:33Z</dcterms:modified>
</cp:coreProperties>
</file>